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2.xml"/>
  <Override ContentType="application/vnd.openxmlformats-officedocument.themeOverride+xml" PartName="/ppt/theme/themeOverr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Gill Sans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GillSans-bold.fntdata"/><Relationship Id="rId63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914400" y="3048000"/>
            <a:ext cx="7315200" cy="1279525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923925" y="4448175"/>
            <a:ext cx="7315200" cy="685800"/>
          </a:xfrm>
          <a:prstGeom prst="rect">
            <a:avLst/>
          </a:pr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914400" y="3048000"/>
            <a:ext cx="228600" cy="127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23925" y="4448175"/>
            <a:ext cx="228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228725" y="3286125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228725" y="4524375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824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116931" y="-440531"/>
            <a:ext cx="4910138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" name="Google Shape;83;p12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p12"/>
          <p:cNvCxnSpPr/>
          <p:nvPr/>
        </p:nvCxnSpPr>
        <p:spPr>
          <a:xfrm rot="5400000">
            <a:off x="3630612" y="3201988"/>
            <a:ext cx="585152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3072000" y="635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CS 625 - Fall 2023 - Weigle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1219200" y="29718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1219200"/>
            <a:ext cx="4040188" cy="752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432"/>
              <a:buNone/>
              <a:defRPr b="1" sz="3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2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368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48200" y="1219200"/>
            <a:ext cx="4041775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432"/>
              <a:buNone/>
              <a:defRPr b="1" sz="3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20"/>
              <a:buNone/>
              <a:defRPr b="1" sz="20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368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" name="Google Shape;60;p9"/>
          <p:cNvCxnSpPr/>
          <p:nvPr/>
        </p:nvCxnSpPr>
        <p:spPr>
          <a:xfrm rot="5400000">
            <a:off x="3160712" y="3324226"/>
            <a:ext cx="603567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None/>
              <a:defRPr b="1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12"/>
              <a:buNone/>
              <a:defRPr sz="12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6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630"/>
              <a:buNone/>
              <a:defRPr sz="9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304800" y="304800"/>
            <a:ext cx="57150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0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" name="Google Shape;69;p10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457200" y="500856"/>
            <a:ext cx="8229600" cy="6746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2" type="pic"/>
          </p:nvPr>
        </p:nvSpPr>
        <p:spPr>
          <a:xfrm>
            <a:off x="457200" y="1905000"/>
            <a:ext cx="8229600" cy="4270248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28"/>
              <a:buFont typeface="Noto Sans Symbols"/>
              <a:buChar char="🞂"/>
              <a:defRPr b="0" i="0" sz="2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824"/>
              <a:buFont typeface="Noto Sans Symbols"/>
              <a:buChar char="🞂"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064"/>
              <a:buFont typeface="Times New Roman"/>
              <a:buNone/>
              <a:defRPr sz="1400"/>
            </a:lvl1pPr>
            <a:lvl2pPr indent="-286512" lvl="1" marL="914400" algn="l">
              <a:spcBef>
                <a:spcPts val="500"/>
              </a:spcBef>
              <a:spcAft>
                <a:spcPts val="0"/>
              </a:spcAft>
              <a:buSzPts val="912"/>
              <a:buChar char="🞂"/>
              <a:defRPr sz="1200"/>
            </a:lvl2pPr>
            <a:lvl3pPr indent="-276860" lvl="2" marL="1371600" algn="l">
              <a:spcBef>
                <a:spcPts val="500"/>
              </a:spcBef>
              <a:spcAft>
                <a:spcPts val="0"/>
              </a:spcAft>
              <a:buSzPts val="760"/>
              <a:buChar char="🞂"/>
              <a:defRPr sz="1000"/>
            </a:lvl3pPr>
            <a:lvl4pPr indent="-268605" lvl="3" marL="1828800" algn="l">
              <a:spcBef>
                <a:spcPts val="400"/>
              </a:spcBef>
              <a:spcAft>
                <a:spcPts val="0"/>
              </a:spcAft>
              <a:buSzPts val="630"/>
              <a:buChar char="◻"/>
              <a:defRPr sz="900"/>
            </a:lvl4pPr>
            <a:lvl5pPr indent="-268604" lvl="4" marL="2286000" algn="l">
              <a:spcBef>
                <a:spcPts val="300"/>
              </a:spcBef>
              <a:spcAft>
                <a:spcPts val="0"/>
              </a:spcAft>
              <a:buSzPts val="630"/>
              <a:buChar char="◻"/>
              <a:defRPr sz="900"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3032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Char char="🞂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3728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28"/>
              <a:buFont typeface="Noto Sans Symbols"/>
              <a:buChar char="🞂"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4424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824"/>
              <a:buFont typeface="Noto Sans Symbols"/>
              <a:buChar char="🞂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0861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" name="Google Shape;14;p1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" name="Google Shape;15;p1"/>
          <p:cNvSpPr/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3072000" y="635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CS 625 - Fall 2023 - Weigle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eiglemc.github.io/teaching/2023-fall-cs625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datadriveninvestor/anscombes-quartet-12649db7eac0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hyperlink" Target="https://jumpingrivers.github.io/datasauRus/" TargetMode="External"/><Relationship Id="rId5" Type="http://schemas.openxmlformats.org/officeDocument/2006/relationships/hyperlink" Target="https://blog.revolutionanalytics.com/2017/05/the-datasaurus-dozen.html" TargetMode="External"/><Relationship Id="rId6" Type="http://schemas.openxmlformats.org/officeDocument/2006/relationships/hyperlink" Target="http://robertgrantstats.co.uk/drawmydata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ockcontent.com/blog/45-ways-to-communicate-two-quantities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hyperlink" Target="http://datavizproject.com" TargetMode="External"/><Relationship Id="rId5" Type="http://schemas.openxmlformats.org/officeDocument/2006/relationships/hyperlink" Target="http://datavizproject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gif"/><Relationship Id="rId4" Type="http://schemas.openxmlformats.org/officeDocument/2006/relationships/hyperlink" Target="http://adilmoujahid.com/posts/2016/08/interactive-data-visualization-geospatial-d3-dc-leaflet-pytho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census.gov/library/publications/2011/compendia/statab/131ed/births-deaths-marriages-divorces.html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pypi.org/project/tabula-py/" TargetMode="External"/><Relationship Id="rId6" Type="http://schemas.openxmlformats.org/officeDocument/2006/relationships/hyperlink" Target="https://pypi.org/project/beautifulsoup4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hyperlink" Target="http://chandoo.org/wp/2008/09/03/6-charts-to-never-use/" TargetMode="External"/><Relationship Id="rId6" Type="http://schemas.openxmlformats.org/officeDocument/2006/relationships/hyperlink" Target="http://www.juiceanalytics.com/writing/recreating-ny-times-cancer-graph/" TargetMode="External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hyperlink" Target="https://www.tableau.com/academic/students" TargetMode="External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hyperlink" Target="https://altair-viz.github.io/" TargetMode="External"/><Relationship Id="rId10" Type="http://schemas.openxmlformats.org/officeDocument/2006/relationships/hyperlink" Target="https://pypi.org/project/ggplot/" TargetMode="External"/><Relationship Id="rId13" Type="http://schemas.openxmlformats.org/officeDocument/2006/relationships/hyperlink" Target="https://hvplot.holoviz.org/index.html" TargetMode="External"/><Relationship Id="rId12" Type="http://schemas.openxmlformats.org/officeDocument/2006/relationships/hyperlink" Target="https://bokeh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atplotlib.org/" TargetMode="External"/><Relationship Id="rId4" Type="http://schemas.openxmlformats.org/officeDocument/2006/relationships/hyperlink" Target="https://seaborn.pydata.org/" TargetMode="External"/><Relationship Id="rId9" Type="http://schemas.openxmlformats.org/officeDocument/2006/relationships/hyperlink" Target="https://plotly.com/python/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3js.org" TargetMode="External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vega.github.io/vega/" TargetMode="External"/><Relationship Id="rId4" Type="http://schemas.openxmlformats.org/officeDocument/2006/relationships/hyperlink" Target="https://vega.github.io/vega-lite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32.png"/><Relationship Id="rId7" Type="http://schemas.openxmlformats.org/officeDocument/2006/relationships/hyperlink" Target="https://vega.github.io/vega/examples/bar-chart/" TargetMode="External"/><Relationship Id="rId8" Type="http://schemas.openxmlformats.org/officeDocument/2006/relationships/hyperlink" Target="https://vega.github.io/vega-lite/examples/bar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hyperlink" Target="https://observablehq.com" TargetMode="External"/><Relationship Id="rId5" Type="http://schemas.openxmlformats.org/officeDocument/2006/relationships/hyperlink" Target="https://observablehq.com/plot/" TargetMode="External"/><Relationship Id="rId6" Type="http://schemas.openxmlformats.org/officeDocument/2006/relationships/hyperlink" Target="https://observablehq.com/blog/chart-cell" TargetMode="External"/><Relationship Id="rId7" Type="http://schemas.openxmlformats.org/officeDocument/2006/relationships/hyperlink" Target="https://observablehq.com/@observablehq/chart-cell" TargetMode="External"/><Relationship Id="rId8" Type="http://schemas.openxmlformats.org/officeDocument/2006/relationships/hyperlink" Target="https://observablehq.com/@observablehq/chart-cel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observablehq.com/@weiglemc" TargetMode="External"/><Relationship Id="rId4" Type="http://schemas.openxmlformats.org/officeDocument/2006/relationships/image" Target="../media/image46.png"/><Relationship Id="rId5" Type="http://schemas.openxmlformats.org/officeDocument/2006/relationships/hyperlink" Target="https://observablehq.com/@oducs-vis" TargetMode="External"/><Relationship Id="rId6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://selection.datavisualization.ch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hyperlink" Target="http://chartmaker.visualisingdata.co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gif"/><Relationship Id="rId4" Type="http://schemas.openxmlformats.org/officeDocument/2006/relationships/image" Target="../media/image38.png"/><Relationship Id="rId5" Type="http://schemas.openxmlformats.org/officeDocument/2006/relationships/hyperlink" Target="https://source.opennews.org/en-US/articles/what-i-learned-recreating-one-chart-using-24-tools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lisacharlotterost.github.io/datavistools-revisited" TargetMode="External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1228725" y="3286125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Data Visualization</a:t>
            </a:r>
            <a:endParaRPr/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1228725" y="4524375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24"/>
              <a:buFont typeface="Noto Sans Symbols"/>
              <a:buNone/>
            </a:pPr>
            <a:r>
              <a:rPr lang="en-US"/>
              <a:t>Dr. Michele C. Weigle</a:t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867400" y="119752"/>
            <a:ext cx="3002355" cy="135758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625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 20</a:t>
            </a:r>
            <a:r>
              <a:rPr lang="en-US" sz="2800">
                <a:solidFill>
                  <a:schemeClr val="dk1"/>
                </a:solidFill>
              </a:rPr>
              <a:t>23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0" y="6172200"/>
            <a:ext cx="91440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https://weiglemc.github.io/teaching/2023-fall-cs625</a:t>
            </a:r>
            <a:r>
              <a:rPr lang="en-US" sz="2200"/>
              <a:t> </a:t>
            </a:r>
            <a:endParaRPr sz="1200"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52400"/>
            <a:ext cx="1905000" cy="187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of vis tools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57200" y="1235075"/>
            <a:ext cx="47244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Transitional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vis works itself out of a job</a:t>
            </a:r>
            <a:endParaRPr/>
          </a:p>
          <a:p>
            <a:pPr indent="0" lvl="0" marL="547687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Long-term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exploratory analysis</a:t>
            </a:r>
            <a:endParaRPr/>
          </a:p>
          <a:p>
            <a:pPr indent="0" lvl="0" marL="547687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Presentation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visual explanations</a:t>
            </a:r>
            <a:endParaRPr/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pic>
        <p:nvPicPr>
          <p:cNvPr descr="case-bonds.png"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0" y="3925888"/>
            <a:ext cx="2940050" cy="23479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39607"/>
              </a:srgbClr>
            </a:outerShdw>
          </a:effectLst>
        </p:spPr>
      </p:pic>
      <p:sp>
        <p:nvSpPr>
          <p:cNvPr id="178" name="Google Shape;178;p22"/>
          <p:cNvSpPr txBox="1"/>
          <p:nvPr/>
        </p:nvSpPr>
        <p:spPr>
          <a:xfrm>
            <a:off x="7339013" y="6046788"/>
            <a:ext cx="157162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2006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534988"/>
            <a:ext cx="3127375" cy="30511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39607"/>
              </a:srgbClr>
            </a:outerShdw>
          </a:effectLst>
        </p:spPr>
      </p:pic>
      <p:sp>
        <p:nvSpPr>
          <p:cNvPr id="180" name="Google Shape;180;p22"/>
          <p:cNvSpPr/>
          <p:nvPr/>
        </p:nvSpPr>
        <p:spPr>
          <a:xfrm>
            <a:off x="5486400" y="3598863"/>
            <a:ext cx="3481388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https://www.geovista.psu.edu/research/healthvisualization/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have a computer in the loop?</a:t>
            </a:r>
            <a:endParaRPr/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6629400" y="6019800"/>
            <a:ext cx="24304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Munzner, Fig 1.2 (Barsky et al., 2007)</a:t>
            </a:r>
            <a:endParaRPr/>
          </a:p>
        </p:txBody>
      </p:sp>
      <p:pic>
        <p:nvPicPr>
          <p:cNvPr descr="F1.large.jpg"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1524000"/>
            <a:ext cx="5029200" cy="447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1.large.jpg" id="190" name="Google Shape;1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38" y="1528763"/>
            <a:ext cx="3962400" cy="4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an external representation?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Vis allows people to offload cognition and memory usage to make space for other operations.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Diagrams as external representations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information can be organized by spatial location</a:t>
            </a:r>
            <a:endParaRPr/>
          </a:p>
          <a:p>
            <a:pPr indent="-228600" lvl="2" marL="822325" rtl="0" algn="l">
              <a:spcBef>
                <a:spcPts val="500"/>
              </a:spcBef>
              <a:spcAft>
                <a:spcPts val="0"/>
              </a:spcAft>
              <a:buSzPts val="1824"/>
              <a:buFont typeface="Noto Sans Symbols"/>
              <a:buChar char="■"/>
            </a:pPr>
            <a:r>
              <a:rPr lang="en-US"/>
              <a:t>search - grouping items needed for problem-solving in one location</a:t>
            </a:r>
            <a:endParaRPr/>
          </a:p>
          <a:p>
            <a:pPr indent="-228600" lvl="2" marL="822325" rtl="0" algn="l">
              <a:spcBef>
                <a:spcPts val="500"/>
              </a:spcBef>
              <a:spcAft>
                <a:spcPts val="0"/>
              </a:spcAft>
              <a:buSzPts val="1824"/>
              <a:buFont typeface="Noto Sans Symbols"/>
              <a:buChar char="■"/>
            </a:pPr>
            <a:r>
              <a:rPr lang="en-US"/>
              <a:t>recognition - grouping relevant info for one item in the same location</a:t>
            </a:r>
            <a:endParaRPr/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can extend your memory</a:t>
            </a:r>
            <a:endParaRPr sz="3200">
              <a:solidFill>
                <a:srgbClr val="727CA3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114800" y="1371600"/>
            <a:ext cx="9715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5638800" y="1371600"/>
            <a:ext cx="19796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mental buffer</a:t>
            </a:r>
            <a:endParaRPr/>
          </a:p>
        </p:txBody>
      </p:sp>
      <p:cxnSp>
        <p:nvCxnSpPr>
          <p:cNvPr id="207" name="Google Shape;207;p25"/>
          <p:cNvCxnSpPr/>
          <p:nvPr/>
        </p:nvCxnSpPr>
        <p:spPr>
          <a:xfrm>
            <a:off x="5257800" y="1371600"/>
            <a:ext cx="0" cy="434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4038600" y="1828800"/>
            <a:ext cx="381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5"/>
          <p:cNvSpPr txBox="1"/>
          <p:nvPr/>
        </p:nvSpPr>
        <p:spPr>
          <a:xfrm>
            <a:off x="4191000" y="2133600"/>
            <a:ext cx="784225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57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48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5562600" y="2057400"/>
            <a:ext cx="17668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[8 * 7 = 56]</a:t>
            </a:r>
            <a:endParaRPr/>
          </a:p>
        </p:txBody>
      </p:sp>
      <p:cxnSp>
        <p:nvCxnSpPr>
          <p:cNvPr id="211" name="Google Shape;211;p25"/>
          <p:cNvCxnSpPr/>
          <p:nvPr/>
        </p:nvCxnSpPr>
        <p:spPr>
          <a:xfrm>
            <a:off x="4191000" y="2895600"/>
            <a:ext cx="83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5"/>
          <p:cNvSpPr txBox="1"/>
          <p:nvPr/>
        </p:nvSpPr>
        <p:spPr>
          <a:xfrm>
            <a:off x="4495800" y="1828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4587875" y="32004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5562600" y="2667000"/>
            <a:ext cx="29829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[8 * 5 = 40 + 5 = 45]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4219575" y="3200400"/>
            <a:ext cx="5270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5562600" y="3313113"/>
            <a:ext cx="176688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[4 * 7 = 28]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4495800" y="1828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4379913" y="36576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5562600" y="3886200"/>
            <a:ext cx="29829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[4 * 5 = 20 + 2 = 22]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4030663" y="3657600"/>
            <a:ext cx="5270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>
            <a:off x="3971925" y="4114800"/>
            <a:ext cx="99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25"/>
          <p:cNvSpPr txBox="1"/>
          <p:nvPr/>
        </p:nvSpPr>
        <p:spPr>
          <a:xfrm>
            <a:off x="4581525" y="4114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4352925" y="4114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5562600" y="4419600"/>
            <a:ext cx="1827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[8 + 5 = 13]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4216400" y="28956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5562600" y="4953000"/>
            <a:ext cx="21780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[4 + 2 + 1 = 7]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4124325" y="4114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95725" y="4114800"/>
            <a:ext cx="355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6629400" y="6376988"/>
            <a:ext cx="19812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4030675" y="6019800"/>
            <a:ext cx="4970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courtesy Tamara Munzner, Univ. of British Columbia</a:t>
            </a: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228600" y="1295400"/>
            <a:ext cx="324167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57 x 48?</a:t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3733800" y="4114800"/>
            <a:ext cx="1371600" cy="457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depend on vision?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4648200" y="1143000"/>
            <a:ext cx="43434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Visual system provides a high-bandwidth channel to our brains.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Significant amount of visual information processing occurs in parallel at the pre-conscious level.</a:t>
            </a:r>
            <a:endParaRPr/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pic>
        <p:nvPicPr>
          <p:cNvPr descr="Eye.jpeg"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828800"/>
            <a:ext cx="3675063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you find the red dot?</a:t>
            </a:r>
            <a:endParaRPr/>
          </a:p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ur_P.gif"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447800"/>
            <a:ext cx="3657600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4944825" y="6019800"/>
            <a:ext cx="4199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http://www.csc.ncsu.edu/faculty/healey/PP/index.html </a:t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762000" y="5334000"/>
            <a:ext cx="29845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preattentive processing</a:t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Which state had the highest marriage rate?</a:t>
            </a:r>
            <a:endParaRPr sz="2520">
              <a:solidFill>
                <a:srgbClr val="727CA3"/>
              </a:solidFill>
            </a:endParaRPr>
          </a:p>
        </p:txBody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028700" y="2331291"/>
            <a:ext cx="67818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Colorado - 6.8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990600" y="2381416"/>
            <a:ext cx="68580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Connecticut - 5.9 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971550" y="2377516"/>
            <a:ext cx="6400800" cy="7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Delaware - 5.4</a:t>
            </a:r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990600" y="2431791"/>
            <a:ext cx="6362700" cy="7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District of Columbia - 4.7</a:t>
            </a:r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1087575" y="2500963"/>
            <a:ext cx="6477000" cy="7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Florida - 7.5                    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770550" y="1489759"/>
            <a:ext cx="7391400" cy="35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3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4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5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Which state had the highest marriage rate?</a:t>
            </a:r>
            <a:endParaRPr sz="2520">
              <a:solidFill>
                <a:srgbClr val="727CA3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2995612" y="5768975"/>
            <a:ext cx="612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U.S. Census Bureau, Statistical Abstract of the United States: 2012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https://www2.census.gov/library/publications/2011/compendia/statab/131ed/tables/vitstat.pdf,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http://www2.census.gov/library/publications/2011/compendia/statab/131ed/tables/12s0133.xls</a:t>
            </a:r>
            <a:endParaRPr/>
          </a:p>
        </p:txBody>
      </p:sp>
      <p:sp>
        <p:nvSpPr>
          <p:cNvPr id="273" name="Google Shape;273;p2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2-07-26 at 2.13.26 PM.png"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190625"/>
            <a:ext cx="6632575" cy="460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9"/>
          <p:cNvGrpSpPr/>
          <p:nvPr/>
        </p:nvGrpSpPr>
        <p:grpSpPr>
          <a:xfrm>
            <a:off x="381000" y="1193800"/>
            <a:ext cx="1655763" cy="5129213"/>
            <a:chOff x="457200" y="1200104"/>
            <a:chExt cx="1655512" cy="5129287"/>
          </a:xfrm>
        </p:grpSpPr>
        <p:pic>
          <p:nvPicPr>
            <p:cNvPr descr="Screen Shot 2012-07-26 at 12.43.56 PM.png" id="276" name="Google Shape;27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00" y="1200104"/>
              <a:ext cx="822315" cy="5129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2-07-26 at 12.43.56 PM.png" id="277" name="Google Shape;277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95400" y="1295400"/>
              <a:ext cx="817312" cy="503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29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show the data in detail?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Vis tools can allow people to explore data to find patterns or to determine if a statistical model actually fits the data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Look out for questionable data</a:t>
            </a:r>
            <a:endParaRPr/>
          </a:p>
          <a:p>
            <a:pPr indent="-273049" lvl="1" marL="5476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"just because it's numbers doesn't mean it's true"</a:t>
            </a:r>
            <a:endParaRPr/>
          </a:p>
          <a:p>
            <a:pPr indent="-273049" lvl="1" marL="5476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is it a typo or something interesting?</a:t>
            </a:r>
            <a:endParaRPr/>
          </a:p>
          <a:p>
            <a:pPr indent="-228600" lvl="2" marL="822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24"/>
              <a:buFont typeface="Noto Sans Symbols"/>
              <a:buChar char="■"/>
            </a:pPr>
            <a:r>
              <a:rPr i="1" lang="en-US"/>
              <a:t>"make sure you know which one it is"</a:t>
            </a:r>
            <a:endParaRPr/>
          </a:p>
          <a:p>
            <a:pPr indent="0" lvl="0" marL="822325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Anscombe's Quartet</a:t>
            </a:r>
            <a:endParaRPr/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0" y="5908675"/>
            <a:ext cx="9144000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F.J. Anscombe, "Graphs in Statistical Analysis", </a:t>
            </a:r>
            <a:r>
              <a:rPr b="0" i="1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American Statistician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Feb 1973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None/>
            </a:pPr>
            <a:r>
              <a:rPr lang="en-US" sz="1050"/>
              <a:t>Image from </a:t>
            </a:r>
            <a:r>
              <a:rPr lang="en-US" sz="1050" u="sng">
                <a:solidFill>
                  <a:schemeClr val="hlink"/>
                </a:solidFill>
                <a:hlinkClick r:id="rId3"/>
              </a:rPr>
              <a:t>https://medium.com/datadriveninvestor/anscombes-quartet-12649db7eac0</a:t>
            </a:r>
            <a:r>
              <a:rPr lang="en-US" sz="1050"/>
              <a:t>,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Munzner, Figure 1.3</a:t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30650"/>
            <a:ext cx="8105439" cy="4546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🞂"/>
            </a:pPr>
            <a:r>
              <a:rPr i="1" lang="en-US"/>
              <a:t>Before class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🞂"/>
            </a:pPr>
            <a:r>
              <a:rPr lang="en-US"/>
              <a:t>Reading: Ch 1 - What's Vis, and Why Do It?</a:t>
            </a:r>
            <a:endParaRPr/>
          </a:p>
          <a:p>
            <a:pPr indent="-118618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🞂"/>
            </a:pPr>
            <a:r>
              <a:rPr i="1" lang="en-US"/>
              <a:t>During class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🞂"/>
            </a:pPr>
            <a:r>
              <a:rPr lang="en-US"/>
              <a:t>Highlight and discuss Ch 1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1596"/>
              <a:buFont typeface="Noto Sans Symbols"/>
              <a:buChar char="🞂"/>
            </a:pPr>
            <a:r>
              <a:rPr b="1" i="1" lang="en-US" sz="2100"/>
              <a:t>We will not cover everything that you are responsible for during class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four data sets are </a:t>
            </a:r>
            <a:r>
              <a:rPr i="1" lang="en-US"/>
              <a:t>not</a:t>
            </a:r>
            <a:r>
              <a:rPr lang="en-US"/>
              <a:t> the same</a:t>
            </a:r>
            <a:endParaRPr sz="2800">
              <a:solidFill>
                <a:srgbClr val="727CA3"/>
              </a:solidFill>
            </a:endParaRPr>
          </a:p>
        </p:txBody>
      </p:sp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pic>
        <p:nvPicPr>
          <p:cNvPr descr="800px-Anscombe.svg.png" id="303" name="Google Shape;3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19200"/>
            <a:ext cx="7239000" cy="48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5602175" y="6019800"/>
            <a:ext cx="35418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http://en.wikipedia.org/wiki/File:Anscombe.svg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3505200" y="5311775"/>
            <a:ext cx="5486400" cy="708025"/>
          </a:xfrm>
          <a:prstGeom prst="rect">
            <a:avLst/>
          </a:prstGeom>
          <a:solidFill>
            <a:srgbClr val="FDEF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"Graphics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reveal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Edward Tufte,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Visual Display of Quantitative Information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Datasaurus Dozen</a:t>
            </a:r>
            <a:endParaRPr/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63" y="1184275"/>
            <a:ext cx="7356475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897700" y="228600"/>
            <a:ext cx="5188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https://jumpingrivers.github.io/datasauRus/</a:t>
            </a:r>
            <a:endParaRPr sz="12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https://blog.revolutionanalytics.com/2017/05/the-datasaurus-dozen.html</a:t>
            </a:r>
            <a:r>
              <a:rPr lang="en-US" sz="1200"/>
              <a:t> 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4902000" y="730288"/>
            <a:ext cx="42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http://robertgrantstats.co.uk/drawmydata.html</a:t>
            </a:r>
            <a:r>
              <a:rPr lang="en-US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838200" y="914400"/>
            <a:ext cx="792162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space of possible vis idioms is huge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includes the considerations of both </a:t>
            </a: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create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interact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visual representations.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the idiom design space huge?</a:t>
            </a:r>
            <a:endParaRPr/>
          </a:p>
        </p:txBody>
      </p:sp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457200" y="1219201"/>
            <a:ext cx="8229600" cy="3067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Vis idioms - approaches to creating and manipulating visual representations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Simple examples: scatterplots, bar charts, line charts</a:t>
            </a:r>
            <a:endParaRPr/>
          </a:p>
        </p:txBody>
      </p:sp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4495800" y="0"/>
            <a:ext cx="4651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space of possible vis idioms is huge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457200" y="2286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45 Ways to Communicate Two Quantities</a:t>
            </a:r>
            <a:endParaRPr/>
          </a:p>
        </p:txBody>
      </p:sp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28600" y="5562600"/>
            <a:ext cx="84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https://rockcontent.com/blog/45-ways-to-communicate-two-quantities/</a:t>
            </a:r>
            <a:r>
              <a:rPr lang="en-US" sz="2000"/>
              <a:t>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71600"/>
            <a:ext cx="8839200" cy="40299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7" name="Google Shape;337;p36"/>
          <p:cNvSpPr/>
          <p:nvPr/>
        </p:nvSpPr>
        <p:spPr>
          <a:xfrm>
            <a:off x="4495800" y="0"/>
            <a:ext cx="4651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space of possible vis idioms is huge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Viz Project</a:t>
            </a:r>
            <a:endParaRPr/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12888"/>
            <a:ext cx="7478030" cy="5073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4495800" y="0"/>
            <a:ext cx="4651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space of possible vis idioms is huge</a:t>
            </a:r>
            <a:endParaRPr/>
          </a:p>
        </p:txBody>
      </p:sp>
      <p:sp>
        <p:nvSpPr>
          <p:cNvPr id="346" name="Google Shape;346;p37"/>
          <p:cNvSpPr txBox="1"/>
          <p:nvPr/>
        </p:nvSpPr>
        <p:spPr>
          <a:xfrm>
            <a:off x="6101175" y="738125"/>
            <a:ext cx="2898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datavizproject.com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interactivity?</a:t>
            </a:r>
            <a:endParaRPr/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705" y="1208999"/>
            <a:ext cx="6011862" cy="32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990600" y="4753811"/>
            <a:ext cx="6781800" cy="154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Interaction allows for</a:t>
            </a:r>
            <a:endParaRPr/>
          </a:p>
          <a:p>
            <a:pPr indent="-273049" lvl="1" marL="547688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24"/>
              <a:buFont typeface="Noto Sans Symbols"/>
              <a:buChar char="○"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complexity</a:t>
            </a:r>
            <a:endParaRPr/>
          </a:p>
          <a:p>
            <a:pPr indent="-273050" lvl="1" marL="547687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24"/>
              <a:buFont typeface="Noto Sans Symbols"/>
              <a:buChar char="○"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displaying multiple aspects of a dataset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2178074" y="4429675"/>
            <a:ext cx="6874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http://adilmoujahid.com/posts/2016/08/interactive-data-visualization-geospatial-d3-dc-leaflet-python/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4495800" y="0"/>
            <a:ext cx="4648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interact with visual representations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98475" y="609600"/>
            <a:ext cx="83058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 design is full of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tradeoffs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possibilities in the design space are ineffective 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particular task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validating the effectiveness 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design is both necessary and difficult.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focus on tasks?</a:t>
            </a:r>
            <a:endParaRPr/>
          </a:p>
        </p:txBody>
      </p: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The intended task is </a:t>
            </a:r>
            <a:r>
              <a:rPr b="1" i="1" lang="en-US"/>
              <a:t>just as important </a:t>
            </a:r>
            <a:r>
              <a:rPr lang="en-US"/>
              <a:t>as the data to be visualized.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Four categories of tasks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presentation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discovery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enjoyment of information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producing more information for later use</a:t>
            </a:r>
            <a:endParaRPr/>
          </a:p>
        </p:txBody>
      </p:sp>
      <p:sp>
        <p:nvSpPr>
          <p:cNvPr id="369" name="Google Shape;369;p4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5334000" y="57090"/>
            <a:ext cx="37871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…ineffective for a particular task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focus on effectiveness?</a:t>
            </a:r>
            <a:endParaRPr/>
          </a:p>
        </p:txBody>
      </p:sp>
      <p:sp>
        <p:nvSpPr>
          <p:cNvPr id="376" name="Google Shape;376;p41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Effectiveness is an important measure for understanding if the user task was supported.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lang="en-US"/>
              <a:t>"The purpose of visualization is insight, not pictures."  -</a:t>
            </a:r>
            <a:r>
              <a:rPr lang="en-US" sz="2200"/>
              <a:t>Ben Shneiderman</a:t>
            </a:r>
            <a:endParaRPr sz="2200"/>
          </a:p>
          <a:p>
            <a:pPr indent="0" lvl="0" marL="547687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But, no picture can tell the truth, the whole truth, and nothing but the truth.</a:t>
            </a:r>
            <a:endParaRPr/>
          </a:p>
        </p:txBody>
      </p:sp>
      <p:sp>
        <p:nvSpPr>
          <p:cNvPr id="377" name="Google Shape;377;p4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4434652" y="57100"/>
            <a:ext cx="46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possibilities are ineffective…</a:t>
            </a:r>
            <a:endParaRPr b="1" i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Objectives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57200" y="1371600"/>
            <a:ext cx="8229600" cy="4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Define visualization.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Explain the importance of humans in the visualization process.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Explain why human vision is particularly well-suited for information transfer.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Give an example of a visualization idiom.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Explain why it is best to consider multiple alternatives for vis before selecting a solution.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Explain at a high-level the "what-why-how" framework for analyzing visualization use.</a:t>
            </a:r>
            <a:endParaRPr/>
          </a:p>
          <a:p>
            <a:pPr indent="-3708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sz="2240"/>
              <a:t>Differentiate between Seaborn, Vega-Lite, D3, and Tableau and describe the type of tasks for which each tool might be most appropriate.</a:t>
            </a:r>
            <a:endParaRPr/>
          </a:p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 1.7-what-why-how.png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0"/>
            <a:ext cx="16002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most designs ineffective?</a:t>
            </a:r>
            <a:endParaRPr/>
          </a:p>
        </p:txBody>
      </p:sp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457200" y="1219200"/>
            <a:ext cx="82296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Design may not match with human perception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Design may not match with intended task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5562600" y="57090"/>
            <a:ext cx="3558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possibilities are ineffective</a:t>
            </a:r>
            <a:endParaRPr b="1" i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0" l="14498" r="18809" t="0"/>
          <a:stretch/>
        </p:blipFill>
        <p:spPr>
          <a:xfrm>
            <a:off x="605280" y="3179207"/>
            <a:ext cx="2971800" cy="2969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/>
          <p:nvPr/>
        </p:nvSpPr>
        <p:spPr>
          <a:xfrm>
            <a:off x="3725160" y="3886200"/>
            <a:ext cx="51812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color comprises the greatest portion?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percentage of the green region?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space metaphor for vis design</a:t>
            </a:r>
            <a:endParaRPr/>
          </a:p>
        </p:txBody>
      </p:sp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95463"/>
            <a:ext cx="8686800" cy="330993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/>
        </p:nvSpPr>
        <p:spPr>
          <a:xfrm>
            <a:off x="7848600" y="6019800"/>
            <a:ext cx="11874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Munzner, Fig 1.5</a:t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5562600" y="57090"/>
            <a:ext cx="3558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possibilities are ineffective</a:t>
            </a:r>
            <a:endParaRPr b="1" i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validation difficult?</a:t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How do you know if your visualization "works"?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How do you measure insight?</a:t>
            </a:r>
            <a:endParaRPr/>
          </a:p>
          <a:p>
            <a:pPr indent="0" lvl="0" marL="547687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How do you argue that one design is better than another?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What does "better" mean? faster? more fun? more effective?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What does "effectively" mean?</a:t>
            </a:r>
            <a:endParaRPr/>
          </a:p>
        </p:txBody>
      </p:sp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3352800" y="57090"/>
            <a:ext cx="57683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validating the effectiveness is necessary and difficult</a:t>
            </a:r>
            <a:endParaRPr b="1" i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612775" y="990600"/>
            <a:ext cx="8074025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 designers must take into account three very different kinds of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limitations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those of computers, of humans, and of displays.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there resource limitations?</a:t>
            </a:r>
            <a:endParaRPr/>
          </a:p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348" y="1531066"/>
            <a:ext cx="4010414" cy="326953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445770" y="1531064"/>
            <a:ext cx="443103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capacity</a:t>
            </a:r>
            <a:endParaRPr/>
          </a:p>
          <a:p>
            <a:pPr indent="-273050" lvl="0" marL="27305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perceptual and cognitive capacity</a:t>
            </a:r>
            <a:endParaRPr/>
          </a:p>
          <a:p>
            <a:pPr indent="-273050" lvl="0" marL="27305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capacity</a:t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5253990" y="4800600"/>
            <a:ext cx="38862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http://bigdata-madesimple.com/30-simple-data-visualization-tools/</a:t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4949190" y="34290"/>
            <a:ext cx="4191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into account resource limitations</a:t>
            </a:r>
            <a:endParaRPr b="1" i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838200" y="1447800"/>
            <a:ext cx="79248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 usage can be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analyzed in terms of why 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user needs it, 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is shown</a:t>
            </a: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how </a:t>
            </a: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idiom is designed.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analyze vis?</a:t>
            </a:r>
            <a:endParaRPr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Analyzing existing systems is a good stepping stone to designing new ones.</a:t>
            </a:r>
            <a:endParaRPr/>
          </a:p>
          <a:p>
            <a:pPr indent="0" lvl="0" marL="27305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Char char="●"/>
            </a:pPr>
            <a:r>
              <a:rPr lang="en-US"/>
              <a:t>High-level framework for analyzing vis use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i="1" lang="en-US"/>
              <a:t>what</a:t>
            </a:r>
            <a:r>
              <a:rPr lang="en-US"/>
              <a:t> data the user sees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i="1" lang="en-US"/>
              <a:t>why</a:t>
            </a:r>
            <a:r>
              <a:rPr lang="en-US"/>
              <a:t> the user intends to use a vis tool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Font typeface="Noto Sans Symbols"/>
              <a:buChar char="○"/>
            </a:pPr>
            <a:r>
              <a:rPr i="1" lang="en-US"/>
              <a:t>how </a:t>
            </a:r>
            <a:r>
              <a:rPr lang="en-US"/>
              <a:t>the visual encoding and interaction idioms are constructed in terms of design choices</a:t>
            </a:r>
            <a:endParaRPr i="1"/>
          </a:p>
          <a:p>
            <a:pPr indent="0" lvl="0" marL="54768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2432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 1.7-what-why-how.png" id="435" name="Google Shape;4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7813" y="0"/>
            <a:ext cx="1246187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>
            <a:off x="457200" y="2743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Tools</a:t>
            </a:r>
            <a:endParaRPr/>
          </a:p>
        </p:txBody>
      </p:sp>
      <p:sp>
        <p:nvSpPr>
          <p:cNvPr id="441" name="Google Shape;441;p4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</a:t>
            </a:r>
            <a:endParaRPr sz="2800">
              <a:solidFill>
                <a:srgbClr val="727CA3"/>
              </a:solidFill>
            </a:endParaRPr>
          </a:p>
        </p:txBody>
      </p:sp>
      <p:sp>
        <p:nvSpPr>
          <p:cNvPr id="447" name="Google Shape;447;p50"/>
          <p:cNvSpPr txBox="1"/>
          <p:nvPr>
            <p:ph idx="1" type="body"/>
          </p:nvPr>
        </p:nvSpPr>
        <p:spPr>
          <a:xfrm>
            <a:off x="457200" y="1219200"/>
            <a:ext cx="41148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What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data gathering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data wrangling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Why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developing questions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initial analysis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How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charts for analysis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charts for presentation</a:t>
            </a:r>
            <a:endParaRPr/>
          </a:p>
        </p:txBody>
      </p:sp>
      <p:sp>
        <p:nvSpPr>
          <p:cNvPr id="448" name="Google Shape;448;p5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2-07-26 at 2.13.26 PM.png" id="449" name="Google Shape;4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0" y="1600201"/>
            <a:ext cx="4876800" cy="338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/>
          <p:nvPr/>
        </p:nvSpPr>
        <p:spPr>
          <a:xfrm>
            <a:off x="125" y="1143000"/>
            <a:ext cx="91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https://www.census.gov/library/publications/2011/compendia/statab/131ed/births-deaths-marriages-divorces.html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1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What: Data Gathering</a:t>
            </a:r>
            <a:endParaRPr/>
          </a:p>
        </p:txBody>
      </p:sp>
      <p:sp>
        <p:nvSpPr>
          <p:cNvPr id="456" name="Google Shape;456;p5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7" name="Google Shape;45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626661"/>
            <a:ext cx="6155105" cy="438445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>
            <p:ph idx="2" type="body"/>
          </p:nvPr>
        </p:nvSpPr>
        <p:spPr>
          <a:xfrm>
            <a:off x="4799900" y="3124200"/>
            <a:ext cx="43440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1" marL="2730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28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Tabula – extract tables from PDFs 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https://pypi.org/project/tabula-py/</a:t>
            </a:r>
            <a:r>
              <a:rPr lang="en-US" sz="2400"/>
              <a:t> </a:t>
            </a:r>
            <a:endParaRPr sz="2400"/>
          </a:p>
          <a:p>
            <a:pPr indent="-273050" lvl="1" marL="27305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Beautiful Soup – extract data from webpages</a:t>
            </a:r>
            <a:br>
              <a:rPr lang="en-US"/>
            </a:br>
            <a:r>
              <a:rPr lang="en-US" sz="1900" u="sng">
                <a:solidFill>
                  <a:schemeClr val="hlink"/>
                </a:solidFill>
                <a:hlinkClick r:id="rId6"/>
              </a:rPr>
              <a:t>https://pypi.org/project/beautifulsoup4/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visualization?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50"/>
              <a:buFont typeface="Noto Sans Symbols"/>
              <a:buChar char="●"/>
            </a:pPr>
            <a:r>
              <a:rPr lang="en-US" sz="2960"/>
              <a:t>"The communication of information using graphical representations"</a:t>
            </a:r>
            <a:endParaRPr/>
          </a:p>
          <a:p>
            <a:pPr indent="-273049" lvl="1" marL="5476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28"/>
              <a:buFont typeface="Noto Sans Symbols"/>
              <a:buChar char="○"/>
            </a:pPr>
            <a:r>
              <a:rPr lang="en-US" sz="2405"/>
              <a:t>Ward, Grinstein, Keim</a:t>
            </a:r>
            <a:endParaRPr sz="2405"/>
          </a:p>
          <a:p>
            <a:pPr indent="0" lvl="0" marL="54768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90"/>
          </a:p>
          <a:p>
            <a:pPr indent="-273050" lvl="0" marL="2730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50"/>
              <a:buFont typeface="Noto Sans Symbols"/>
              <a:buChar char="●"/>
            </a:pPr>
            <a:r>
              <a:rPr lang="en-US" sz="2960"/>
              <a:t>"The use of computer-supported </a:t>
            </a:r>
            <a:r>
              <a:rPr i="1" lang="en-US" sz="2960"/>
              <a:t>interactive</a:t>
            </a:r>
            <a:r>
              <a:rPr lang="en-US" sz="2960"/>
              <a:t> visual representations of data to amplify </a:t>
            </a:r>
            <a:r>
              <a:rPr i="1" lang="en-US" sz="2960"/>
              <a:t>cognition</a:t>
            </a:r>
            <a:r>
              <a:rPr lang="en-US" sz="2960"/>
              <a:t>"</a:t>
            </a:r>
            <a:endParaRPr/>
          </a:p>
          <a:p>
            <a:pPr indent="-273049" lvl="1" marL="5476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28"/>
              <a:buFont typeface="Noto Sans Symbols"/>
              <a:buChar char="○"/>
            </a:pPr>
            <a:r>
              <a:rPr lang="en-US" sz="2405"/>
              <a:t>Card, Mackinlay, Shneiderman, </a:t>
            </a:r>
            <a:r>
              <a:rPr i="1" lang="en-US" sz="2405"/>
              <a:t>Readings in Information Visualization: Using Vision to Think</a:t>
            </a:r>
            <a:endParaRPr sz="2405"/>
          </a:p>
          <a:p>
            <a:pPr indent="0" lvl="0" marL="547687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65"/>
          </a:p>
          <a:p>
            <a:pPr indent="-273050" lvl="0" marL="2730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50"/>
              <a:buFont typeface="Noto Sans Symbols"/>
              <a:buChar char="●"/>
            </a:pPr>
            <a:r>
              <a:rPr lang="en-US" sz="2960"/>
              <a:t>"The purpose of visualization is insight, not pictures."</a:t>
            </a:r>
            <a:endParaRPr/>
          </a:p>
          <a:p>
            <a:pPr indent="-273049" lvl="1" marL="5476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28"/>
              <a:buFont typeface="Noto Sans Symbols"/>
              <a:buChar char="○"/>
            </a:pPr>
            <a:r>
              <a:rPr lang="en-US" sz="2405"/>
              <a:t>Ben Shneiderman</a:t>
            </a:r>
            <a:endParaRPr sz="2405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What: Data Wrangling</a:t>
            </a:r>
            <a:endParaRPr/>
          </a:p>
        </p:txBody>
      </p:sp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 Data is often messy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Tools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Excel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SzPts val="2128"/>
              <a:buChar char="○"/>
            </a:pPr>
            <a:r>
              <a:rPr lang="en-US"/>
              <a:t>OpenRefine – filter and clean data files</a:t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i="1" lang="en-US"/>
              <a:t>Much more on this next week</a:t>
            </a:r>
            <a:endParaRPr/>
          </a:p>
        </p:txBody>
      </p:sp>
      <p:sp>
        <p:nvSpPr>
          <p:cNvPr id="465" name="Google Shape;465;p5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</a:t>
            </a:r>
            <a:endParaRPr/>
          </a:p>
        </p:txBody>
      </p:sp>
      <p:sp>
        <p:nvSpPr>
          <p:cNvPr id="471" name="Google Shape;471;p53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50"/>
              <a:buChar char="●"/>
            </a:pPr>
            <a:r>
              <a:rPr lang="en-US" sz="2960"/>
              <a:t>Developing questions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which states have the highest marriage rates? 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which states have the highest divorce rates? is that correlated to marriage rate?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which states have the highest birth rates? is that correlated to marriage rate?</a:t>
            </a:r>
            <a:endParaRPr/>
          </a:p>
          <a:p>
            <a:pPr indent="0" lvl="0" marL="547687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273050" lvl="0" marL="27305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50"/>
              <a:buChar char="●"/>
            </a:pPr>
            <a:r>
              <a:rPr lang="en-US" sz="2960"/>
              <a:t>Initial analysis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Excel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Google Sheets, Google Charts</a:t>
            </a:r>
            <a:endParaRPr/>
          </a:p>
          <a:p>
            <a:pPr indent="-273049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Tableau</a:t>
            </a:r>
            <a:endParaRPr/>
          </a:p>
          <a:p>
            <a:pPr indent="-273050" lvl="1" marL="547687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968"/>
              <a:buChar char="○"/>
            </a:pPr>
            <a:r>
              <a:rPr lang="en-US" sz="2590"/>
              <a:t>Python matplotlib, seaborn</a:t>
            </a:r>
            <a:endParaRPr sz="2590"/>
          </a:p>
          <a:p>
            <a:pPr indent="-312521" lvl="1" marL="547688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590"/>
              <a:buChar char="○"/>
            </a:pPr>
            <a:r>
              <a:rPr lang="en-US" sz="2590"/>
              <a:t>Vega-Lite</a:t>
            </a:r>
            <a:endParaRPr sz="2590"/>
          </a:p>
        </p:txBody>
      </p:sp>
      <p:sp>
        <p:nvSpPr>
          <p:cNvPr id="472" name="Google Shape;472;p5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</a:t>
            </a:r>
            <a:endParaRPr/>
          </a:p>
        </p:txBody>
      </p:sp>
      <p:sp>
        <p:nvSpPr>
          <p:cNvPr id="478" name="Google Shape;478;p54"/>
          <p:cNvSpPr txBox="1"/>
          <p:nvPr>
            <p:ph idx="1" type="body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Charts for analysis</a:t>
            </a:r>
            <a:endParaRPr/>
          </a:p>
          <a:p>
            <a:pPr indent="0" lvl="0" marL="2730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Charts for presentation</a:t>
            </a:r>
            <a:endParaRPr/>
          </a:p>
        </p:txBody>
      </p:sp>
      <p:sp>
        <p:nvSpPr>
          <p:cNvPr id="479" name="Google Shape;479;p5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ase-bonds.png" id="480" name="Google Shape;4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1975" y="3952876"/>
            <a:ext cx="2940050" cy="23479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39607"/>
              </a:srgbClr>
            </a:outerShdw>
          </a:effectLst>
        </p:spPr>
      </p:pic>
      <p:sp>
        <p:nvSpPr>
          <p:cNvPr id="481" name="Google Shape;481;p54"/>
          <p:cNvSpPr txBox="1"/>
          <p:nvPr/>
        </p:nvSpPr>
        <p:spPr>
          <a:xfrm>
            <a:off x="6172200" y="6046788"/>
            <a:ext cx="157162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2006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6595" y="374175"/>
            <a:ext cx="3127375" cy="30511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39607"/>
              </a:srgbClr>
            </a:outerShdw>
          </a:effectLst>
        </p:spPr>
      </p:pic>
      <p:sp>
        <p:nvSpPr>
          <p:cNvPr id="483" name="Google Shape;483;p54"/>
          <p:cNvSpPr/>
          <p:nvPr/>
        </p:nvSpPr>
        <p:spPr>
          <a:xfrm>
            <a:off x="5410200" y="3425350"/>
            <a:ext cx="3481388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https://www.geovista.psu.edu/research/healthvisualization/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Excel</a:t>
            </a:r>
            <a:endParaRPr sz="3100">
              <a:solidFill>
                <a:srgbClr val="727CA3"/>
              </a:solidFill>
            </a:endParaRPr>
          </a:p>
        </p:txBody>
      </p:sp>
      <p:pic>
        <p:nvPicPr>
          <p:cNvPr descr="excel-charts-avoid-3d-column.png" id="489" name="Google Shape;4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47863"/>
            <a:ext cx="3652838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ice_cancer.gif" id="490" name="Google Shape;49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209800"/>
            <a:ext cx="4586288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5"/>
          <p:cNvSpPr/>
          <p:nvPr/>
        </p:nvSpPr>
        <p:spPr>
          <a:xfrm>
            <a:off x="152400" y="5148275"/>
            <a:ext cx="3870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en-US"/>
              <a:t>6 Excel charts you must never use, </a:t>
            </a:r>
            <a:r>
              <a:rPr lang="en-U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http://chandoo.org/wp/2008/09/03/6-charts-to-never-use/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3973525" y="5715000"/>
            <a:ext cx="4900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lang="en-US"/>
              <a:t>Recreating the NY Times Cancer Graph, </a:t>
            </a:r>
            <a:r>
              <a:rPr lang="en-U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http://www.juiceanalytics.com/writing/recreating-ny-times-cancer-graph/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93" name="Google Shape;493;p5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60px-Button_cancel.svg.png" id="494" name="Google Shape;49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800" y="1143000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s_check.svg.png" id="495" name="Google Shape;49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72200" y="1219200"/>
            <a:ext cx="1017588" cy="101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Tableau</a:t>
            </a:r>
            <a:endParaRPr sz="3200">
              <a:solidFill>
                <a:srgbClr val="727CA3"/>
              </a:solidFill>
            </a:endParaRPr>
          </a:p>
        </p:txBody>
      </p:sp>
      <p:sp>
        <p:nvSpPr>
          <p:cNvPr id="501" name="Google Shape;501;p5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3-08-08 at 9.18.37 AM.png" id="502" name="Google Shape;50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1209675"/>
            <a:ext cx="6248400" cy="510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/>
          <p:nvPr/>
        </p:nvSpPr>
        <p:spPr>
          <a:xfrm>
            <a:off x="3200400" y="708660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https://www.tableau.com/academic/students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/>
          <p:nvPr/>
        </p:nvSpPr>
        <p:spPr>
          <a:xfrm>
            <a:off x="702538" y="1685431"/>
            <a:ext cx="2368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https://matplotlib.org/</a:t>
            </a:r>
            <a:r>
              <a:rPr lang="en-US"/>
              <a:t> </a:t>
            </a:r>
            <a:endParaRPr/>
          </a:p>
        </p:txBody>
      </p:sp>
      <p:sp>
        <p:nvSpPr>
          <p:cNvPr id="509" name="Google Shape;509;p5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6014950" y="1671931"/>
            <a:ext cx="289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https://seaborn.pydata.org/</a:t>
            </a:r>
            <a:r>
              <a:rPr lang="en-US"/>
              <a:t> </a:t>
            </a:r>
            <a:endParaRPr/>
          </a:p>
        </p:txBody>
      </p:sp>
      <p:pic>
        <p:nvPicPr>
          <p:cNvPr id="511" name="Google Shape;511;p57"/>
          <p:cNvPicPr preferRelativeResize="0"/>
          <p:nvPr/>
        </p:nvPicPr>
        <p:blipFill rotWithShape="1">
          <a:blip r:embed="rId5">
            <a:alphaModFix/>
          </a:blip>
          <a:srcRect b="13934" l="0" r="0" t="0"/>
          <a:stretch/>
        </p:blipFill>
        <p:spPr>
          <a:xfrm>
            <a:off x="5062875" y="1219037"/>
            <a:ext cx="192574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13" y="1219037"/>
            <a:ext cx="219355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lume and percent change" id="513" name="Google Shape;51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025" y="1943474"/>
            <a:ext cx="3900690" cy="292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../_images/scatterplot_matrix.png" id="514" name="Google Shape;51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0200" y="2132925"/>
            <a:ext cx="3787350" cy="33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516" name="Google Shape;516;p57"/>
          <p:cNvSpPr txBox="1"/>
          <p:nvPr/>
        </p:nvSpPr>
        <p:spPr>
          <a:xfrm>
            <a:off x="149100" y="4792775"/>
            <a:ext cx="846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Other Python visualization libraries: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Plotly - interactive,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https://plotly.com/python/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GGplot - based on R's ggplot2,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https://pypi.org/project/ggplot/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Altair - based on Vega-Lite,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https://altair-viz.github.io/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Bokeh - interactive,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https://bokeh.org/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hvPlot - Pandas-like API, can generate Matplotlib, Bokeh, or Plotly plots, </a:t>
            </a: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https://hvplot.holoviz.org/index.html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</a:t>
            </a:r>
            <a:endParaRPr sz="3100">
              <a:solidFill>
                <a:srgbClr val="727CA3"/>
              </a:solidFill>
            </a:endParaRPr>
          </a:p>
        </p:txBody>
      </p:sp>
      <p:sp>
        <p:nvSpPr>
          <p:cNvPr id="522" name="Google Shape;522;p58"/>
          <p:cNvSpPr/>
          <p:nvPr/>
        </p:nvSpPr>
        <p:spPr>
          <a:xfrm>
            <a:off x="1981200" y="762000"/>
            <a:ext cx="19050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http://d3js.org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6629400" y="6376988"/>
            <a:ext cx="19812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5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171074"/>
            <a:ext cx="8077200" cy="515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Vega and Vega-Lite</a:t>
            </a:r>
            <a:endParaRPr/>
          </a:p>
        </p:txBody>
      </p:sp>
      <p:sp>
        <p:nvSpPr>
          <p:cNvPr id="531" name="Google Shape;531;p59"/>
          <p:cNvSpPr txBox="1"/>
          <p:nvPr>
            <p:ph idx="1" type="body"/>
          </p:nvPr>
        </p:nvSpPr>
        <p:spPr>
          <a:xfrm>
            <a:off x="457200" y="1219200"/>
            <a:ext cx="52578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Vega is a visualization grammar, built on top of D3</a:t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3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SzPts val="2432"/>
              <a:buChar char="●"/>
            </a:pPr>
            <a:r>
              <a:rPr lang="en-US"/>
              <a:t>Vega-Lite is a higher-level language built on top of Vega</a:t>
            </a:r>
            <a:endParaRPr/>
          </a:p>
          <a:p>
            <a:pPr indent="0" lvl="0" marL="2730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59"/>
          <p:cNvSpPr/>
          <p:nvPr/>
        </p:nvSpPr>
        <p:spPr>
          <a:xfrm>
            <a:off x="5562600" y="365533"/>
            <a:ext cx="3048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https://vega.github.io/vega/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https://vega.github.io/vega-lite/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34" name="Google Shape;53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604" y="3801110"/>
            <a:ext cx="2393393" cy="23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991" y="1501140"/>
            <a:ext cx="343662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685800" y="2864838"/>
            <a:ext cx="5105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https://vega.github.io/vega/examples/bar-chart/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7" name="Google Shape;537;p59"/>
          <p:cNvSpPr/>
          <p:nvPr/>
        </p:nvSpPr>
        <p:spPr>
          <a:xfrm>
            <a:off x="1332802" y="5416183"/>
            <a:ext cx="47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https://vega.github.io/vega-lite/examples/bar.html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Observable</a:t>
            </a:r>
            <a:endParaRPr/>
          </a:p>
        </p:txBody>
      </p:sp>
      <p:sp>
        <p:nvSpPr>
          <p:cNvPr id="543" name="Google Shape;543;p6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4" name="Google Shape;5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4675" y="1475750"/>
            <a:ext cx="5662124" cy="40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0"/>
          <p:cNvSpPr/>
          <p:nvPr/>
        </p:nvSpPr>
        <p:spPr>
          <a:xfrm>
            <a:off x="4114800" y="626918"/>
            <a:ext cx="27847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https://observablehq.com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142300" y="1475750"/>
            <a:ext cx="2664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Notebook-based platform for JavaScript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Build analysis and visualizations using D3, Vega-Lite, or Observable Plot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196875" y="45077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https://observablehq.com/plot/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/>
          </a:p>
        </p:txBody>
      </p:sp>
      <p:sp>
        <p:nvSpPr>
          <p:cNvPr id="548" name="Google Shape;548;p60"/>
          <p:cNvSpPr txBox="1"/>
          <p:nvPr/>
        </p:nvSpPr>
        <p:spPr>
          <a:xfrm>
            <a:off x="183275" y="5575375"/>
            <a:ext cx="88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Observable Chart cell - no-code option for building, exploring, and customizing charts with Observable Plot, </a:t>
            </a:r>
            <a:r>
              <a:rPr lang="en-US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https://observablehq.com/blog/chart-cell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</a:t>
            </a:r>
            <a:r>
              <a:rPr lang="en-US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ttps://observablehq.com/@observablehq/chart-cell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Observable Notebooks</a:t>
            </a:r>
            <a:endParaRPr/>
          </a:p>
        </p:txBody>
      </p:sp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61"/>
          <p:cNvSpPr/>
          <p:nvPr/>
        </p:nvSpPr>
        <p:spPr>
          <a:xfrm>
            <a:off x="174025" y="4212225"/>
            <a:ext cx="36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https://observablehq.com/@weiglemc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25" y="1295400"/>
            <a:ext cx="4097398" cy="28701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61"/>
          <p:cNvSpPr txBox="1"/>
          <p:nvPr/>
        </p:nvSpPr>
        <p:spPr>
          <a:xfrm>
            <a:off x="4769338" y="5869900"/>
            <a:ext cx="31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https://observablehq.com/@oducs-vis</a:t>
            </a:r>
            <a:r>
              <a:rPr lang="en-US"/>
              <a:t> </a:t>
            </a:r>
            <a:endParaRPr/>
          </a:p>
        </p:txBody>
      </p:sp>
      <p:pic>
        <p:nvPicPr>
          <p:cNvPr id="558" name="Google Shape;5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6611" y="2427750"/>
            <a:ext cx="4567775" cy="352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1524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Where have you seen a visualization today?</a:t>
            </a:r>
            <a:endParaRPr/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348785" y="1228842"/>
            <a:ext cx="3960590" cy="2421215"/>
            <a:chOff x="348785" y="1228842"/>
            <a:chExt cx="3960590" cy="2421215"/>
          </a:xfrm>
        </p:grpSpPr>
        <p:pic>
          <p:nvPicPr>
            <p:cNvPr id="129" name="Google Shape;12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8785" y="1228842"/>
              <a:ext cx="3918415" cy="2421215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30" name="Google Shape;130;p17"/>
            <p:cNvSpPr txBox="1"/>
            <p:nvPr/>
          </p:nvSpPr>
          <p:spPr>
            <a:xfrm>
              <a:off x="2822575" y="3357250"/>
              <a:ext cx="1486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http://darksky.net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5923205" y="1257300"/>
            <a:ext cx="3068320" cy="3385800"/>
            <a:chOff x="5786225" y="1257300"/>
            <a:chExt cx="3068320" cy="338580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6828945" y="4381500"/>
              <a:ext cx="2025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http://google.com/maps/</a:t>
              </a:r>
              <a:endParaRPr/>
            </a:p>
          </p:txBody>
        </p:sp>
        <p:pic>
          <p:nvPicPr>
            <p:cNvPr id="133" name="Google Shape;13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6225" y="1257300"/>
              <a:ext cx="2723095" cy="31242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4" name="Google Shape;134;p17"/>
          <p:cNvGrpSpPr/>
          <p:nvPr/>
        </p:nvGrpSpPr>
        <p:grpSpPr>
          <a:xfrm>
            <a:off x="1550174" y="3728134"/>
            <a:ext cx="4112160" cy="2541638"/>
            <a:chOff x="1550174" y="3728134"/>
            <a:chExt cx="4112160" cy="2541638"/>
          </a:xfrm>
        </p:grpSpPr>
        <p:pic>
          <p:nvPicPr>
            <p:cNvPr id="135" name="Google Shape;13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6400" y="3728134"/>
              <a:ext cx="3985934" cy="254163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36" name="Google Shape;136;p17"/>
            <p:cNvSpPr txBox="1"/>
            <p:nvPr/>
          </p:nvSpPr>
          <p:spPr>
            <a:xfrm>
              <a:off x="1550174" y="5943600"/>
              <a:ext cx="2648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Noto Sans Symbols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http://money.cnn.com/data/markets/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/>
              <a:t> datavisualization.ch</a:t>
            </a:r>
            <a:endParaRPr/>
          </a:p>
        </p:txBody>
      </p:sp>
      <p:sp>
        <p:nvSpPr>
          <p:cNvPr id="564" name="Google Shape;564;p62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75" y="1245002"/>
            <a:ext cx="7453400" cy="4927198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2"/>
          <p:cNvSpPr/>
          <p:nvPr/>
        </p:nvSpPr>
        <p:spPr>
          <a:xfrm>
            <a:off x="5334000" y="5872876"/>
            <a:ext cx="3733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http://selection.datavisualization.ch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/>
              <a:t> chartmaker directory</a:t>
            </a:r>
            <a:endParaRPr/>
          </a:p>
        </p:txBody>
      </p:sp>
      <p:sp>
        <p:nvSpPr>
          <p:cNvPr id="572" name="Google Shape;572;p63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3008"/>
            <a:ext cx="9144000" cy="495919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3"/>
          <p:cNvSpPr/>
          <p:nvPr/>
        </p:nvSpPr>
        <p:spPr>
          <a:xfrm>
            <a:off x="5105400" y="5872876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http://chartmaker.visualisingdata.com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What I Learned Recreating One Chart Using 24 Tools</a:t>
            </a:r>
            <a:endParaRPr/>
          </a:p>
        </p:txBody>
      </p:sp>
      <p:sp>
        <p:nvSpPr>
          <p:cNvPr id="580" name="Google Shape;580;p64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847850"/>
            <a:ext cx="3595688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800" y="1828800"/>
            <a:ext cx="477520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4"/>
          <p:cNvSpPr/>
          <p:nvPr/>
        </p:nvSpPr>
        <p:spPr>
          <a:xfrm>
            <a:off x="0" y="5362575"/>
            <a:ext cx="90122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https://source.opennews.org/en-US/articles/what-i-learned-recreating-one-chart-using-24-tools/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5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 for Analysis vs. Presentation</a:t>
            </a:r>
            <a:endParaRPr/>
          </a:p>
        </p:txBody>
      </p:sp>
      <p:sp>
        <p:nvSpPr>
          <p:cNvPr id="589" name="Google Shape;589;p65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97025"/>
            <a:ext cx="9144000" cy="36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5"/>
          <p:cNvSpPr/>
          <p:nvPr/>
        </p:nvSpPr>
        <p:spPr>
          <a:xfrm>
            <a:off x="2045051" y="6043625"/>
            <a:ext cx="6967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https://source.opennews.org/en-US/articles/what-i-learned-recreating-one-chart-using-24-tools/</a:t>
            </a:r>
            <a:endParaRPr/>
          </a:p>
        </p:txBody>
      </p:sp>
      <p:sp>
        <p:nvSpPr>
          <p:cNvPr id="592" name="Google Shape;592;p65"/>
          <p:cNvSpPr/>
          <p:nvPr/>
        </p:nvSpPr>
        <p:spPr>
          <a:xfrm>
            <a:off x="457200" y="3785400"/>
            <a:ext cx="11028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3" name="Google Shape;593;p65"/>
          <p:cNvSpPr/>
          <p:nvPr/>
        </p:nvSpPr>
        <p:spPr>
          <a:xfrm>
            <a:off x="2667000" y="2895600"/>
            <a:ext cx="873125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4" name="Google Shape;594;p65"/>
          <p:cNvSpPr/>
          <p:nvPr/>
        </p:nvSpPr>
        <p:spPr>
          <a:xfrm>
            <a:off x="7848600" y="4114800"/>
            <a:ext cx="568325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5" name="Google Shape;595;p65"/>
          <p:cNvSpPr/>
          <p:nvPr/>
        </p:nvSpPr>
        <p:spPr>
          <a:xfrm>
            <a:off x="4214812" y="2286000"/>
            <a:ext cx="966788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6" name="Google Shape;596;p65"/>
          <p:cNvSpPr/>
          <p:nvPr/>
        </p:nvSpPr>
        <p:spPr>
          <a:xfrm>
            <a:off x="6722350" y="4166400"/>
            <a:ext cx="7923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7" name="Google Shape;597;p65"/>
          <p:cNvSpPr/>
          <p:nvPr/>
        </p:nvSpPr>
        <p:spPr>
          <a:xfrm>
            <a:off x="5446725" y="3785400"/>
            <a:ext cx="11028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8" name="Google Shape;598;p65"/>
          <p:cNvSpPr/>
          <p:nvPr/>
        </p:nvSpPr>
        <p:spPr>
          <a:xfrm>
            <a:off x="942250" y="4114800"/>
            <a:ext cx="13062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Flexibility of Tools</a:t>
            </a:r>
            <a:endParaRPr/>
          </a:p>
        </p:txBody>
      </p:sp>
      <p:sp>
        <p:nvSpPr>
          <p:cNvPr id="604" name="Google Shape;604;p66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/>
          <p:nvPr/>
        </p:nvSpPr>
        <p:spPr>
          <a:xfrm>
            <a:off x="2009801" y="6043625"/>
            <a:ext cx="70026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https://source.opennews.org/en-US/articles/what-i-learned-recreating-one-chart-using-24-tools/</a:t>
            </a:r>
            <a:endParaRPr/>
          </a:p>
        </p:txBody>
      </p:sp>
      <p:pic>
        <p:nvPicPr>
          <p:cNvPr id="606" name="Google Shape;6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44700"/>
            <a:ext cx="9144000" cy="275431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6"/>
          <p:cNvSpPr/>
          <p:nvPr/>
        </p:nvSpPr>
        <p:spPr>
          <a:xfrm>
            <a:off x="4550855" y="3820642"/>
            <a:ext cx="9669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8" name="Google Shape;608;p66"/>
          <p:cNvSpPr/>
          <p:nvPr/>
        </p:nvSpPr>
        <p:spPr>
          <a:xfrm>
            <a:off x="2743200" y="2514600"/>
            <a:ext cx="873125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p66"/>
          <p:cNvSpPr/>
          <p:nvPr/>
        </p:nvSpPr>
        <p:spPr>
          <a:xfrm>
            <a:off x="8534400" y="3429000"/>
            <a:ext cx="477838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0" name="Google Shape;610;p66"/>
          <p:cNvSpPr/>
          <p:nvPr/>
        </p:nvSpPr>
        <p:spPr>
          <a:xfrm>
            <a:off x="5638800" y="2169695"/>
            <a:ext cx="966788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1" name="Google Shape;611;p66"/>
          <p:cNvSpPr/>
          <p:nvPr/>
        </p:nvSpPr>
        <p:spPr>
          <a:xfrm>
            <a:off x="4305868" y="4063100"/>
            <a:ext cx="1247400" cy="3651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Google Shape;612;p66"/>
          <p:cNvSpPr/>
          <p:nvPr/>
        </p:nvSpPr>
        <p:spPr>
          <a:xfrm>
            <a:off x="5813300" y="3810000"/>
            <a:ext cx="7923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3" name="Google Shape;613;p66"/>
          <p:cNvSpPr/>
          <p:nvPr/>
        </p:nvSpPr>
        <p:spPr>
          <a:xfrm>
            <a:off x="5859173" y="3532200"/>
            <a:ext cx="13512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/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Apps vs. Libraries and Static vs. Interactive</a:t>
            </a:r>
            <a:endParaRPr/>
          </a:p>
        </p:txBody>
      </p:sp>
      <p:sp>
        <p:nvSpPr>
          <p:cNvPr id="619" name="Google Shape;619;p67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7"/>
          <p:cNvSpPr/>
          <p:nvPr/>
        </p:nvSpPr>
        <p:spPr>
          <a:xfrm>
            <a:off x="1992176" y="6043625"/>
            <a:ext cx="7020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https://source.opennews.org/en-US/articles/what-i-learned-recreating-one-chart-using-24-tools/</a:t>
            </a:r>
            <a:endParaRPr/>
          </a:p>
        </p:txBody>
      </p:sp>
      <p:pic>
        <p:nvPicPr>
          <p:cNvPr id="621" name="Google Shape;6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55800"/>
            <a:ext cx="9144000" cy="2925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7"/>
          <p:cNvSpPr/>
          <p:nvPr/>
        </p:nvSpPr>
        <p:spPr>
          <a:xfrm>
            <a:off x="2594783" y="3695700"/>
            <a:ext cx="1218300" cy="304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3" name="Google Shape;623;p67"/>
          <p:cNvSpPr/>
          <p:nvPr/>
        </p:nvSpPr>
        <p:spPr>
          <a:xfrm>
            <a:off x="1524000" y="2882107"/>
            <a:ext cx="873125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4" name="Google Shape;624;p67"/>
          <p:cNvSpPr/>
          <p:nvPr/>
        </p:nvSpPr>
        <p:spPr>
          <a:xfrm>
            <a:off x="4999716" y="3619500"/>
            <a:ext cx="377826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67"/>
          <p:cNvSpPr/>
          <p:nvPr/>
        </p:nvSpPr>
        <p:spPr>
          <a:xfrm>
            <a:off x="7543800" y="2874086"/>
            <a:ext cx="966788" cy="3810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p67"/>
          <p:cNvSpPr/>
          <p:nvPr/>
        </p:nvSpPr>
        <p:spPr>
          <a:xfrm>
            <a:off x="5611675" y="4109725"/>
            <a:ext cx="6294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67"/>
          <p:cNvSpPr/>
          <p:nvPr/>
        </p:nvSpPr>
        <p:spPr>
          <a:xfrm>
            <a:off x="6241075" y="4109725"/>
            <a:ext cx="10734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67"/>
          <p:cNvSpPr/>
          <p:nvPr/>
        </p:nvSpPr>
        <p:spPr>
          <a:xfrm>
            <a:off x="1851450" y="3927100"/>
            <a:ext cx="1102800" cy="277800"/>
          </a:xfrm>
          <a:prstGeom prst="ellipse">
            <a:avLst/>
          </a:prstGeom>
          <a:noFill/>
          <a:ln cap="flat" cmpd="sng" w="28575">
            <a:solidFill>
              <a:srgbClr val="F6C1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Chart, Nine Tools – Revisited</a:t>
            </a:r>
            <a:endParaRPr/>
          </a:p>
        </p:txBody>
      </p:sp>
      <p:sp>
        <p:nvSpPr>
          <p:cNvPr id="634" name="Google Shape;634;p6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8"/>
          <p:cNvSpPr/>
          <p:nvPr/>
        </p:nvSpPr>
        <p:spPr>
          <a:xfrm>
            <a:off x="3581400" y="5362575"/>
            <a:ext cx="54308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https://lisacharlotterost.github.io/datavistools-revisited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636" name="Google Shape;63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82" y="1441704"/>
            <a:ext cx="8178173" cy="397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Objectives</a:t>
            </a:r>
            <a:endParaRPr/>
          </a:p>
        </p:txBody>
      </p:sp>
      <p:sp>
        <p:nvSpPr>
          <p:cNvPr id="642" name="Google Shape;642;p69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Define visualization.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Explain the importance of humans in the visualization process.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Explain why human vision is particularly well-suited for information transfer.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Give an example of a visualization idiom.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Explain why it is best to consider multiple alternatives for vis before selecting a solution.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Explain at a high-level the "what-why-how" framework for analyzing visualization use.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2"/>
              <a:buFont typeface="Noto Sans Symbols"/>
              <a:buChar char="●"/>
            </a:pPr>
            <a:r>
              <a:rPr lang="en-US" sz="2240"/>
              <a:t>Differentiate between Seaborn, Vega-Lite, D3, and Tableau and describe the type of tasks for which each tool might be most appropriate.</a:t>
            </a:r>
            <a:endParaRPr/>
          </a:p>
        </p:txBody>
      </p:sp>
      <p:sp>
        <p:nvSpPr>
          <p:cNvPr id="643" name="Google Shape;643;p6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 1.7-what-why-how.png" id="644" name="Google Shape;6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0"/>
            <a:ext cx="16002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What's vis?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457200" y="12192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Char char="●"/>
            </a:pPr>
            <a:r>
              <a:rPr lang="en-US" sz="2000"/>
              <a:t>Visualization is suitable when there is a </a:t>
            </a:r>
            <a:r>
              <a:rPr b="1" lang="en-US" sz="2000"/>
              <a:t>need to augment human capabilities</a:t>
            </a:r>
            <a:r>
              <a:rPr lang="en-US" sz="2000"/>
              <a:t> rather than replace people with computational decision-making methods. 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0"/>
              <a:buFont typeface="Noto Sans Symbols"/>
              <a:buChar char="●"/>
            </a:pPr>
            <a:r>
              <a:rPr lang="en-US" sz="2000"/>
              <a:t>The </a:t>
            </a:r>
            <a:r>
              <a:rPr b="1" lang="en-US" sz="2000"/>
              <a:t>design space of possible vis idioms is huge</a:t>
            </a:r>
            <a:r>
              <a:rPr lang="en-US" sz="2000"/>
              <a:t>, and includes the considerations of both </a:t>
            </a:r>
            <a:r>
              <a:rPr b="1" lang="en-US" sz="2000"/>
              <a:t>how to create </a:t>
            </a:r>
            <a:r>
              <a:rPr lang="en-US" sz="2000"/>
              <a:t>and </a:t>
            </a:r>
            <a:r>
              <a:rPr b="1" lang="en-US" sz="2000"/>
              <a:t>how to interact </a:t>
            </a:r>
            <a:r>
              <a:rPr lang="en-US" sz="2000"/>
              <a:t>with visual representations. 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0"/>
              <a:buFont typeface="Noto Sans Symbols"/>
              <a:buChar char="●"/>
            </a:pPr>
            <a:r>
              <a:rPr lang="en-US" sz="2000"/>
              <a:t>Vis design is full of </a:t>
            </a:r>
            <a:r>
              <a:rPr b="1" lang="en-US" sz="2000"/>
              <a:t>tradeoffs</a:t>
            </a:r>
            <a:r>
              <a:rPr lang="en-US" sz="2000"/>
              <a:t>, and </a:t>
            </a:r>
            <a:r>
              <a:rPr b="1" lang="en-US" sz="2000"/>
              <a:t>most possibilities in the design space are ineffective </a:t>
            </a:r>
            <a:r>
              <a:rPr lang="en-US" sz="2000"/>
              <a:t>for a particular task, so </a:t>
            </a:r>
            <a:r>
              <a:rPr b="1" lang="en-US" sz="2000"/>
              <a:t>validating the effectiveness </a:t>
            </a:r>
            <a:r>
              <a:rPr lang="en-US" sz="2000"/>
              <a:t>of a design is both necessary and difficult. 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0"/>
              <a:buFont typeface="Noto Sans Symbols"/>
              <a:buChar char="●"/>
            </a:pPr>
            <a:r>
              <a:rPr lang="en-US" sz="2000"/>
              <a:t>Vis designers must take into account three very different kinds of </a:t>
            </a:r>
            <a:r>
              <a:rPr b="1" lang="en-US" sz="2000"/>
              <a:t>resource limitations</a:t>
            </a:r>
            <a:r>
              <a:rPr lang="en-US" sz="2000"/>
              <a:t>: those of computers, of humans, and of displays. </a:t>
            </a:r>
            <a:endParaRPr/>
          </a:p>
          <a:p>
            <a:pPr indent="-273050" lvl="0" marL="273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0"/>
              <a:buFont typeface="Noto Sans Symbols"/>
              <a:buChar char="●"/>
            </a:pPr>
            <a:r>
              <a:rPr lang="en-US" sz="2000"/>
              <a:t>Vis usage can be </a:t>
            </a:r>
            <a:r>
              <a:rPr b="1" lang="en-US" sz="2000"/>
              <a:t>analyzed in terms of why </a:t>
            </a:r>
            <a:r>
              <a:rPr lang="en-US" sz="2000"/>
              <a:t>the user needs it, </a:t>
            </a:r>
            <a:r>
              <a:rPr b="1" lang="en-US" sz="2000"/>
              <a:t>what</a:t>
            </a:r>
            <a:r>
              <a:rPr lang="en-US" sz="2000"/>
              <a:t> data is shown</a:t>
            </a:r>
            <a:r>
              <a:rPr b="1" lang="en-US" sz="2000"/>
              <a:t>, and how </a:t>
            </a:r>
            <a:r>
              <a:rPr lang="en-US" sz="2000"/>
              <a:t>the idiom is designed.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7772400" y="6096000"/>
            <a:ext cx="12954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Munzner, pg.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690563" y="838200"/>
            <a:ext cx="7920038" cy="474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is suitable when there is a </a:t>
            </a:r>
            <a:r>
              <a:rPr b="1" i="0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augment human capabilities</a:t>
            </a:r>
            <a:r>
              <a:rPr b="0" i="0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rather than replace people with computational decision-making methods.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have a human in the loop?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57200" y="1219200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546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Vis allows people to analyze data when they don't know exactly what questions to ask in advance.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5468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68"/>
              <a:buChar char="●"/>
            </a:pPr>
            <a:r>
              <a:rPr lang="en-US"/>
              <a:t>Best path - put a human in the loop </a:t>
            </a:r>
            <a:endParaRPr/>
          </a:p>
          <a:p>
            <a:pPr indent="-315468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exploit the pattern detection properties of human vision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Humans are great at pattern recognition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ttern-recognition.jpg"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19200"/>
            <a:ext cx="3962400" cy="3792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tern-recognition.jpg"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1025" y="1447800"/>
            <a:ext cx="449738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5889625" y="0"/>
            <a:ext cx="32575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1" i="1" lang="en-US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 human capabilities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914400" y="5105400"/>
            <a:ext cx="7696200" cy="966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visualizations that lets computers do what computers do well and lets humans do what humans do well.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r2011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Origin">
    <a:dk1>
      <a:srgbClr val="000000"/>
    </a:dk1>
    <a:lt1>
      <a:srgbClr val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 xmlns:r="http://schemas.openxmlformats.org/officeDocument/2006/relationships">
  <a:clrScheme name="Origin">
    <a:dk1>
      <a:srgbClr val="000000"/>
    </a:dk1>
    <a:lt1>
      <a:srgbClr val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